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5" r:id="rId9"/>
    <p:sldId id="266" r:id="rId10"/>
    <p:sldId id="264" r:id="rId11"/>
    <p:sldId id="262"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88BA49-DE47-4010-8924-F2AB01169D0A}" type="datetimeFigureOut">
              <a:rPr lang="en-US" smtClean="0"/>
              <a:t>7/2/2008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88BA49-DE47-4010-8924-F2AB01169D0A}" type="datetimeFigureOut">
              <a:rPr lang="en-US" smtClean="0"/>
              <a:t>7/2/2008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88BA49-DE47-4010-8924-F2AB01169D0A}" type="datetimeFigureOut">
              <a:rPr lang="en-US" smtClean="0"/>
              <a:t>7/2/2008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88BA49-DE47-4010-8924-F2AB01169D0A}" type="datetimeFigureOut">
              <a:rPr lang="en-US" smtClean="0"/>
              <a:t>7/2/2008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88BA49-DE47-4010-8924-F2AB01169D0A}" type="datetimeFigureOut">
              <a:rPr lang="en-US" smtClean="0"/>
              <a:t>7/2/2008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88BA49-DE47-4010-8924-F2AB01169D0A}" type="datetimeFigureOut">
              <a:rPr lang="en-US" smtClean="0"/>
              <a:t>7/2/2008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88BA49-DE47-4010-8924-F2AB01169D0A}" type="datetimeFigureOut">
              <a:rPr lang="en-US" smtClean="0"/>
              <a:t>7/2/2008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88BA49-DE47-4010-8924-F2AB01169D0A}" type="datetimeFigureOut">
              <a:rPr lang="en-US" smtClean="0"/>
              <a:t>7/2/2008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8BA49-DE47-4010-8924-F2AB01169D0A}" type="datetimeFigureOut">
              <a:rPr lang="en-US" smtClean="0"/>
              <a:t>7/2/2008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88BA49-DE47-4010-8924-F2AB01169D0A}" type="datetimeFigureOut">
              <a:rPr lang="en-US" smtClean="0"/>
              <a:t>7/2/2008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88BA49-DE47-4010-8924-F2AB01169D0A}" type="datetimeFigureOut">
              <a:rPr lang="en-US" smtClean="0"/>
              <a:t>7/2/2008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CB505-887B-4769-B747-73A61E17DB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8BA49-DE47-4010-8924-F2AB01169D0A}" type="datetimeFigureOut">
              <a:rPr lang="en-US" smtClean="0"/>
              <a:t>7/2/2008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CB505-887B-4769-B747-73A61E17DB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610600" cy="1752600"/>
          </a:xfrm>
        </p:spPr>
        <p:txBody>
          <a:bodyPr>
            <a:normAutofit/>
          </a:bodyPr>
          <a:lstStyle/>
          <a:p>
            <a:r>
              <a:rPr lang="en-US" b="1" dirty="0" smtClean="0">
                <a:solidFill>
                  <a:schemeClr val="accent2">
                    <a:lumMod val="50000"/>
                  </a:schemeClr>
                </a:solidFill>
                <a:effectLst>
                  <a:outerShdw blurRad="38100" dist="38100" dir="2700000" algn="tl">
                    <a:srgbClr val="000000">
                      <a:alpha val="43137"/>
                    </a:srgbClr>
                  </a:outerShdw>
                </a:effectLst>
                <a:latin typeface="Algerian" pitchFamily="82" charset="0"/>
              </a:rPr>
              <a:t>Praying  For The  Lost</a:t>
            </a:r>
            <a:endParaRPr lang="en-US" b="1" dirty="0">
              <a:solidFill>
                <a:schemeClr val="accent2">
                  <a:lumMod val="50000"/>
                </a:schemeClr>
              </a:solidFill>
              <a:effectLst>
                <a:outerShdw blurRad="38100" dist="38100" dir="2700000" algn="tl">
                  <a:srgbClr val="000000">
                    <a:alpha val="43137"/>
                  </a:srgbClr>
                </a:outerShdw>
              </a:effectLst>
              <a:latin typeface="Algerian" pitchFamily="82" charset="0"/>
            </a:endParaRPr>
          </a:p>
        </p:txBody>
      </p:sp>
      <p:pic>
        <p:nvPicPr>
          <p:cNvPr id="4" name="Picture 3" descr="intercession.jpg"/>
          <p:cNvPicPr>
            <a:picLocks noChangeAspect="1"/>
          </p:cNvPicPr>
          <p:nvPr/>
        </p:nvPicPr>
        <p:blipFill>
          <a:blip r:embed="rId2"/>
          <a:stretch>
            <a:fillRect/>
          </a:stretch>
        </p:blipFill>
        <p:spPr>
          <a:xfrm>
            <a:off x="1676400" y="2286000"/>
            <a:ext cx="5758249" cy="3657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Believe That They Will Be Saved</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152400" y="1600200"/>
            <a:ext cx="6629400" cy="4953000"/>
          </a:xfrm>
        </p:spPr>
        <p:txBody>
          <a:bodyPr>
            <a:normAutofit fontScale="77500" lnSpcReduction="20000"/>
          </a:bodyPr>
          <a:lstStyle/>
          <a:p>
            <a:r>
              <a:rPr lang="en-US" dirty="0" smtClean="0"/>
              <a:t>Good evangelists see evangelism as easy – they BELIEVE that people will be saved</a:t>
            </a:r>
            <a:br>
              <a:rPr lang="en-US" dirty="0" smtClean="0"/>
            </a:br>
            <a:endParaRPr lang="en-US" dirty="0" smtClean="0"/>
          </a:p>
          <a:p>
            <a:r>
              <a:rPr lang="en-US" dirty="0" smtClean="0"/>
              <a:t>Poor evangelists see evangelism as complicated, risky and difficult and do NOT REALLY BELIEVE that people will be saved</a:t>
            </a:r>
            <a:br>
              <a:rPr lang="en-US" dirty="0" smtClean="0"/>
            </a:br>
            <a:endParaRPr lang="en-US" dirty="0" smtClean="0"/>
          </a:p>
          <a:p>
            <a:r>
              <a:rPr lang="en-US" dirty="0" smtClean="0"/>
              <a:t>We must deploy our faith and ‘believe that we have received’ Mark 11:23,24</a:t>
            </a:r>
            <a:br>
              <a:rPr lang="en-US" dirty="0" smtClean="0"/>
            </a:br>
            <a:endParaRPr lang="en-US" dirty="0" smtClean="0"/>
          </a:p>
          <a:p>
            <a:r>
              <a:rPr lang="en-US" dirty="0" smtClean="0"/>
              <a:t>We must create an inner vision of people becoming saved in large numbers</a:t>
            </a:r>
            <a:br>
              <a:rPr lang="en-US" dirty="0" smtClean="0"/>
            </a:br>
            <a:endParaRPr lang="en-US" dirty="0" smtClean="0"/>
          </a:p>
          <a:p>
            <a:r>
              <a:rPr lang="en-US" dirty="0" smtClean="0"/>
              <a:t>‘Praying Hyde’ of India got the exact number of people saved that he had faith to pray in for salvation.</a:t>
            </a:r>
            <a:endParaRPr lang="en-US" dirty="0"/>
          </a:p>
        </p:txBody>
      </p:sp>
      <p:pic>
        <p:nvPicPr>
          <p:cNvPr id="5" name="Content Placeholder 4" descr="baptism_spirit.jpg"/>
          <p:cNvPicPr>
            <a:picLocks noGrp="1" noChangeAspect="1"/>
          </p:cNvPicPr>
          <p:nvPr>
            <p:ph sz="half" idx="2"/>
          </p:nvPr>
        </p:nvPicPr>
        <p:blipFill>
          <a:blip r:embed="rId2"/>
          <a:stretch>
            <a:fillRect/>
          </a:stretch>
        </p:blipFill>
        <p:spPr>
          <a:xfrm>
            <a:off x="7010400" y="1600200"/>
            <a:ext cx="1922458" cy="2971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Praying For Their Governments</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4191000" cy="5257800"/>
          </a:xfrm>
        </p:spPr>
        <p:txBody>
          <a:bodyPr>
            <a:normAutofit fontScale="85000" lnSpcReduction="20000"/>
          </a:bodyPr>
          <a:lstStyle/>
          <a:p>
            <a:r>
              <a:rPr lang="en-US" dirty="0" smtClean="0"/>
              <a:t>When ‘kings and those in authority’ are converted often the whole society is evangelized (Samoa)</a:t>
            </a:r>
            <a:br>
              <a:rPr lang="en-US" dirty="0" smtClean="0"/>
            </a:br>
            <a:endParaRPr lang="en-US" dirty="0" smtClean="0"/>
          </a:p>
          <a:p>
            <a:r>
              <a:rPr lang="en-US" dirty="0" smtClean="0"/>
              <a:t>When those in authority hinder the gospel often very few are saved. (Romania)</a:t>
            </a:r>
            <a:br>
              <a:rPr lang="en-US" dirty="0" smtClean="0"/>
            </a:br>
            <a:endParaRPr lang="en-US" dirty="0" smtClean="0"/>
          </a:p>
          <a:p>
            <a:r>
              <a:rPr lang="en-US" dirty="0" smtClean="0"/>
              <a:t>People are trapped in structures that try prohibit their salvation (families, nations, belief systems etc) and we must wrestle against such things</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1 Timothy 2:1-4  First of all, then, I exhort that supplications, prayers, intercessions, and giving of thanks be made for all men,  (2)  for kings and all who are in authority, so that we may lead a quiet and peaceable life in all godliness and reverence.  (3)  For this is good and acceptable in the sight of God our Savior,  (4)  who will have all men to be saved and to come to the knowledge of the truth.</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50000"/>
                  </a:schemeClr>
                </a:solidFill>
                <a:effectLst>
                  <a:outerShdw blurRad="38100" dist="38100" dir="2700000" algn="tl">
                    <a:srgbClr val="000000">
                      <a:alpha val="43137"/>
                    </a:srgbClr>
                  </a:outerShdw>
                </a:effectLst>
              </a:rPr>
              <a:t>Prevail and Persist In Prayer For Souls</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5638800" cy="4525963"/>
          </a:xfrm>
        </p:spPr>
        <p:txBody>
          <a:bodyPr/>
          <a:lstStyle/>
          <a:p>
            <a:r>
              <a:rPr lang="en-US" dirty="0" smtClean="0"/>
              <a:t>Share Paul’s agony for the lost-</a:t>
            </a:r>
            <a:r>
              <a:rPr lang="en-US" dirty="0" err="1" smtClean="0"/>
              <a:t>ness</a:t>
            </a:r>
            <a:r>
              <a:rPr lang="en-US" dirty="0" smtClean="0"/>
              <a:t> of souls (Romans 10:1-3)</a:t>
            </a:r>
            <a:br>
              <a:rPr lang="en-US" dirty="0" smtClean="0"/>
            </a:br>
            <a:endParaRPr lang="en-US" dirty="0" smtClean="0"/>
          </a:p>
          <a:p>
            <a:r>
              <a:rPr lang="en-US" dirty="0" smtClean="0"/>
              <a:t>Pray persistently (Luke 18:1-8)</a:t>
            </a:r>
            <a:br>
              <a:rPr lang="en-US" dirty="0" smtClean="0"/>
            </a:br>
            <a:endParaRPr lang="en-US" dirty="0" smtClean="0"/>
          </a:p>
          <a:p>
            <a:r>
              <a:rPr lang="en-US" dirty="0" smtClean="0"/>
              <a:t>Get with others so that you have the power of multiplication… (Matthew 18:19,20 ; Leviticus 26:8; Deuteronomy 32:30; </a:t>
            </a:r>
            <a:endParaRPr lang="en-US" dirty="0"/>
          </a:p>
        </p:txBody>
      </p:sp>
      <p:pic>
        <p:nvPicPr>
          <p:cNvPr id="5" name="Content Placeholder 4" descr="612423351.jpg"/>
          <p:cNvPicPr>
            <a:picLocks noGrp="1" noChangeAspect="1"/>
          </p:cNvPicPr>
          <p:nvPr>
            <p:ph sz="half" idx="2"/>
          </p:nvPr>
        </p:nvPicPr>
        <p:blipFill>
          <a:blip r:embed="rId2"/>
          <a:stretch>
            <a:fillRect/>
          </a:stretch>
        </p:blipFill>
        <p:spPr>
          <a:xfrm>
            <a:off x="6705600" y="1752600"/>
            <a:ext cx="1943100" cy="29527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My Heart’s Desire…</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3810000" cy="4953000"/>
          </a:xfrm>
        </p:spPr>
        <p:txBody>
          <a:bodyPr>
            <a:normAutofit fontScale="62500" lnSpcReduction="20000"/>
          </a:bodyPr>
          <a:lstStyle/>
          <a:p>
            <a:r>
              <a:rPr lang="en-US" sz="3800" dirty="0" smtClean="0"/>
              <a:t>Paul has an intense desire to see the Jews saved</a:t>
            </a:r>
          </a:p>
          <a:p>
            <a:r>
              <a:rPr lang="en-US" sz="3800" dirty="0" smtClean="0"/>
              <a:t>The Jews are lost despite having a zeal for God</a:t>
            </a:r>
          </a:p>
          <a:p>
            <a:r>
              <a:rPr lang="en-US" sz="3800" dirty="0" smtClean="0"/>
              <a:t>Their zeal is ‘not according to knowledge’</a:t>
            </a:r>
          </a:p>
          <a:p>
            <a:r>
              <a:rPr lang="en-US" sz="3800" dirty="0" smtClean="0"/>
              <a:t>The lost-</a:t>
            </a:r>
            <a:r>
              <a:rPr lang="en-US" sz="3800" dirty="0" err="1" smtClean="0"/>
              <a:t>ness</a:t>
            </a:r>
            <a:r>
              <a:rPr lang="en-US" sz="3800" dirty="0" smtClean="0"/>
              <a:t> of the Jews causes Paul intense anguish of heart</a:t>
            </a:r>
          </a:p>
          <a:p>
            <a:r>
              <a:rPr lang="en-US" sz="3800" dirty="0" smtClean="0"/>
              <a:t>He is even prepared to be ‘cut off from Christ’ for them</a:t>
            </a:r>
          </a:p>
          <a:p>
            <a:r>
              <a:rPr lang="en-US" sz="3800" dirty="0" smtClean="0"/>
              <a:t>Paul’s response to their lost-</a:t>
            </a:r>
            <a:r>
              <a:rPr lang="en-US" sz="3800" dirty="0" err="1" smtClean="0"/>
              <a:t>ness</a:t>
            </a:r>
            <a:r>
              <a:rPr lang="en-US" sz="3800" dirty="0" smtClean="0"/>
              <a:t> is fervent prayer</a:t>
            </a:r>
          </a:p>
          <a:p>
            <a:endParaRPr lang="en-US" sz="3800" dirty="0" smtClean="0"/>
          </a:p>
          <a:p>
            <a:endParaRPr lang="en-US" sz="2400" dirty="0"/>
          </a:p>
        </p:txBody>
      </p:sp>
      <p:sp>
        <p:nvSpPr>
          <p:cNvPr id="4" name="Content Placeholder 3"/>
          <p:cNvSpPr>
            <a:spLocks noGrp="1"/>
          </p:cNvSpPr>
          <p:nvPr>
            <p:ph sz="half" idx="2"/>
          </p:nvPr>
        </p:nvSpPr>
        <p:spPr>
          <a:xfrm>
            <a:off x="4343400" y="1600200"/>
            <a:ext cx="4572000" cy="5029200"/>
          </a:xfrm>
        </p:spPr>
        <p:txBody>
          <a:bodyPr>
            <a:normAutofit fontScale="62500" lnSpcReduction="20000"/>
          </a:bodyPr>
          <a:lstStyle/>
          <a:p>
            <a:r>
              <a:rPr lang="en-US" sz="3300" dirty="0"/>
              <a:t>Romans 10:1-2  Brothers, my heart's desire and prayer to God concerning them is for their salvation!  (2)  I can testify about them that they have zeal for God, but not according to knowledge</a:t>
            </a:r>
            <a:r>
              <a:rPr lang="en-US" sz="3300" dirty="0" smtClean="0"/>
              <a:t>.</a:t>
            </a:r>
            <a:br>
              <a:rPr lang="en-US" sz="3300" dirty="0" smtClean="0"/>
            </a:br>
            <a:endParaRPr lang="en-US" sz="3300" dirty="0" smtClean="0"/>
          </a:p>
          <a:p>
            <a:r>
              <a:rPr lang="en-US" sz="3300" dirty="0"/>
              <a:t>Romans 9:1-4  I speak the truth in Christ-</a:t>
            </a:r>
            <a:r>
              <a:rPr lang="en-US" sz="3300" dirty="0" smtClean="0"/>
              <a:t>- (</a:t>
            </a:r>
            <a:r>
              <a:rPr lang="en-US" sz="3300" dirty="0"/>
              <a:t>2)  that I have intense sorrow and continual anguish in my heart.  (3)  For I could wish that I myself were cursed and cut off from the Messiah for the benefit of my brothers, my countrymen by physical descent.  (4)  They are Israelites, and to them belong the adoption, the glory, the covenants, the giving of the law, the temple service, and the promises</a:t>
            </a:r>
            <a:r>
              <a:rPr lang="en-US" sz="3300"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How Lost Are The Lost?</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lstStyle/>
          <a:p>
            <a:r>
              <a:rPr lang="en-US" dirty="0" smtClean="0"/>
              <a:t>Dead</a:t>
            </a:r>
          </a:p>
          <a:p>
            <a:r>
              <a:rPr lang="en-US" dirty="0" smtClean="0"/>
              <a:t>Alienated</a:t>
            </a:r>
          </a:p>
          <a:p>
            <a:r>
              <a:rPr lang="en-US" dirty="0" smtClean="0"/>
              <a:t>Enslaved</a:t>
            </a:r>
          </a:p>
          <a:p>
            <a:r>
              <a:rPr lang="en-US" dirty="0" smtClean="0"/>
              <a:t>In Darkness</a:t>
            </a:r>
          </a:p>
          <a:p>
            <a:r>
              <a:rPr lang="en-US" dirty="0" smtClean="0"/>
              <a:t>Degraded</a:t>
            </a:r>
          </a:p>
          <a:p>
            <a:r>
              <a:rPr lang="en-US" dirty="0" smtClean="0"/>
              <a:t>Despisers of The Cross</a:t>
            </a:r>
          </a:p>
          <a:p>
            <a:r>
              <a:rPr lang="en-US" dirty="0" smtClean="0"/>
              <a:t>Hardened</a:t>
            </a:r>
          </a:p>
          <a:p>
            <a:r>
              <a:rPr lang="en-US" dirty="0" smtClean="0"/>
              <a:t>Blinded</a:t>
            </a:r>
          </a:p>
          <a:p>
            <a:pPr>
              <a:buNone/>
            </a:pPr>
            <a:endParaRPr lang="en-US" dirty="0"/>
          </a:p>
        </p:txBody>
      </p:sp>
      <p:sp>
        <p:nvSpPr>
          <p:cNvPr id="4" name="Content Placeholder 3"/>
          <p:cNvSpPr>
            <a:spLocks noGrp="1"/>
          </p:cNvSpPr>
          <p:nvPr>
            <p:ph sz="half" idx="2"/>
          </p:nvPr>
        </p:nvSpPr>
        <p:spPr/>
        <p:txBody>
          <a:bodyPr/>
          <a:lstStyle/>
          <a:p>
            <a:r>
              <a:rPr lang="en-US" dirty="0" smtClean="0"/>
              <a:t>Ephesians 2:1-5</a:t>
            </a:r>
          </a:p>
          <a:p>
            <a:r>
              <a:rPr lang="en-US" dirty="0" smtClean="0"/>
              <a:t>Ephesians 4:18-19</a:t>
            </a:r>
          </a:p>
          <a:p>
            <a:r>
              <a:rPr lang="en-US" dirty="0" smtClean="0"/>
              <a:t>Galatians 4:8</a:t>
            </a:r>
          </a:p>
          <a:p>
            <a:r>
              <a:rPr lang="en-US" dirty="0" smtClean="0"/>
              <a:t>Colossians 1:21, 2:13</a:t>
            </a:r>
          </a:p>
          <a:p>
            <a:r>
              <a:rPr lang="en-US" dirty="0" smtClean="0"/>
              <a:t>Romans 1:20-32</a:t>
            </a:r>
          </a:p>
          <a:p>
            <a:r>
              <a:rPr lang="en-US" dirty="0" smtClean="0"/>
              <a:t>1 </a:t>
            </a:r>
            <a:r>
              <a:rPr lang="en-US" dirty="0"/>
              <a:t>C</a:t>
            </a:r>
            <a:r>
              <a:rPr lang="en-US" dirty="0" smtClean="0"/>
              <a:t>orinthians 1:18</a:t>
            </a:r>
          </a:p>
          <a:p>
            <a:r>
              <a:rPr lang="en-US" dirty="0" smtClean="0"/>
              <a:t>2 </a:t>
            </a:r>
            <a:r>
              <a:rPr lang="en-US" dirty="0"/>
              <a:t>C</a:t>
            </a:r>
            <a:r>
              <a:rPr lang="en-US" dirty="0" smtClean="0"/>
              <a:t>orinthians 2:15,16</a:t>
            </a:r>
          </a:p>
          <a:p>
            <a:r>
              <a:rPr lang="en-US" dirty="0" smtClean="0"/>
              <a:t>2 Corinthians 4:3,4</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What Is The Fate Of The Lost?</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6324600" cy="4525963"/>
          </a:xfrm>
        </p:spPr>
        <p:txBody>
          <a:bodyPr>
            <a:normAutofit lnSpcReduction="10000"/>
          </a:bodyPr>
          <a:lstStyle/>
          <a:p>
            <a:r>
              <a:rPr lang="en-US" sz="2400" dirty="0" smtClean="0"/>
              <a:t>Are Perishing:   John3:14-16, 10:28</a:t>
            </a:r>
            <a:br>
              <a:rPr lang="en-US" sz="2400" dirty="0" smtClean="0"/>
            </a:br>
            <a:r>
              <a:rPr lang="en-US" sz="2400" dirty="0" smtClean="0"/>
              <a:t>                            2 Thessalonians 2:10</a:t>
            </a:r>
            <a:br>
              <a:rPr lang="en-US" sz="2400" dirty="0" smtClean="0"/>
            </a:br>
            <a:r>
              <a:rPr lang="en-US" sz="2400" dirty="0" smtClean="0"/>
              <a:t>                            2 Peter 3:9</a:t>
            </a:r>
            <a:br>
              <a:rPr lang="en-US" sz="2400" dirty="0" smtClean="0"/>
            </a:br>
            <a:endParaRPr lang="en-US" sz="2400" dirty="0" smtClean="0"/>
          </a:p>
          <a:p>
            <a:r>
              <a:rPr lang="en-US" sz="2400" dirty="0" smtClean="0"/>
              <a:t>Are Under God’s Wrath:  John 3:36</a:t>
            </a:r>
            <a:br>
              <a:rPr lang="en-US" sz="2400" dirty="0" smtClean="0"/>
            </a:br>
            <a:r>
              <a:rPr lang="en-US" sz="2400" dirty="0" smtClean="0"/>
              <a:t>                                      Romans 1:18, 2:5-8</a:t>
            </a:r>
            <a:br>
              <a:rPr lang="en-US" sz="2400" dirty="0" smtClean="0"/>
            </a:br>
            <a:r>
              <a:rPr lang="en-US" sz="2400" dirty="0" smtClean="0"/>
              <a:t>                                      Ephesians 2:3; 5:5,6</a:t>
            </a:r>
            <a:br>
              <a:rPr lang="en-US" sz="2400" dirty="0" smtClean="0"/>
            </a:br>
            <a:r>
              <a:rPr lang="en-US" sz="2400" dirty="0" smtClean="0"/>
              <a:t>                                      Colossians 3:5,6</a:t>
            </a:r>
            <a:br>
              <a:rPr lang="en-US" sz="2400" dirty="0" smtClean="0"/>
            </a:br>
            <a:r>
              <a:rPr lang="en-US" sz="2400" dirty="0" smtClean="0"/>
              <a:t>                                       </a:t>
            </a:r>
          </a:p>
          <a:p>
            <a:r>
              <a:rPr lang="en-US" sz="2400" dirty="0" smtClean="0"/>
              <a:t>Are To Be Punished:   Mark 9:42-48, </a:t>
            </a:r>
            <a:br>
              <a:rPr lang="en-US" sz="2400" dirty="0" smtClean="0"/>
            </a:br>
            <a:r>
              <a:rPr lang="en-US" sz="2400" dirty="0" smtClean="0"/>
              <a:t>                                       Isaiah 66:24</a:t>
            </a:r>
            <a:br>
              <a:rPr lang="en-US" sz="2400" dirty="0" smtClean="0"/>
            </a:br>
            <a:r>
              <a:rPr lang="en-US" sz="2400" dirty="0" smtClean="0"/>
              <a:t>                                       Matthew 13:42,50</a:t>
            </a:r>
            <a:br>
              <a:rPr lang="en-US" sz="2400" dirty="0" smtClean="0"/>
            </a:br>
            <a:r>
              <a:rPr lang="en-US" sz="2400" dirty="0" smtClean="0"/>
              <a:t>                                       2 Thessalonians 1:8,9</a:t>
            </a:r>
            <a:endParaRPr lang="en-US" sz="2400" dirty="0"/>
          </a:p>
        </p:txBody>
      </p:sp>
      <p:pic>
        <p:nvPicPr>
          <p:cNvPr id="5" name="Content Placeholder 4" descr="flame3.jpg"/>
          <p:cNvPicPr>
            <a:picLocks noGrp="1" noChangeAspect="1"/>
          </p:cNvPicPr>
          <p:nvPr>
            <p:ph sz="half" idx="2"/>
          </p:nvPr>
        </p:nvPicPr>
        <p:blipFill>
          <a:blip r:embed="rId2"/>
          <a:stretch>
            <a:fillRect/>
          </a:stretch>
        </p:blipFill>
        <p:spPr>
          <a:xfrm>
            <a:off x="6629400" y="1524000"/>
            <a:ext cx="2228850" cy="29718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Jesus And The Lost…</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5105400" cy="4525963"/>
          </a:xfrm>
        </p:spPr>
        <p:txBody>
          <a:bodyPr>
            <a:normAutofit/>
          </a:bodyPr>
          <a:lstStyle/>
          <a:p>
            <a:r>
              <a:rPr lang="en-US" sz="2400" dirty="0" smtClean="0"/>
              <a:t>Matthew 18:11-13, </a:t>
            </a:r>
            <a:r>
              <a:rPr lang="en-US" sz="2400" dirty="0" smtClean="0"/>
              <a:t>Luke 19:10</a:t>
            </a:r>
            <a:br>
              <a:rPr lang="en-US" sz="2400" dirty="0" smtClean="0"/>
            </a:br>
            <a:endParaRPr lang="en-US" sz="2400" dirty="0" smtClean="0"/>
          </a:p>
          <a:p>
            <a:r>
              <a:rPr lang="en-US" sz="2400" dirty="0" smtClean="0"/>
              <a:t>Luke 15:1-32</a:t>
            </a:r>
            <a:br>
              <a:rPr lang="en-US" sz="2400" dirty="0" smtClean="0"/>
            </a:br>
            <a:endParaRPr lang="en-US" sz="2400" dirty="0" smtClean="0"/>
          </a:p>
          <a:p>
            <a:r>
              <a:rPr lang="en-US" sz="2400" dirty="0" smtClean="0"/>
              <a:t>John 17:12, 18:9</a:t>
            </a:r>
            <a:br>
              <a:rPr lang="en-US" sz="2400" dirty="0" smtClean="0"/>
            </a:br>
            <a:endParaRPr lang="en-US" sz="2400" dirty="0" smtClean="0"/>
          </a:p>
          <a:p>
            <a:r>
              <a:rPr lang="en-US" sz="2400" dirty="0" smtClean="0"/>
              <a:t>2 Peter 3:9</a:t>
            </a:r>
            <a:br>
              <a:rPr lang="en-US" sz="2400" dirty="0" smtClean="0"/>
            </a:br>
            <a:endParaRPr lang="en-US" sz="2400" dirty="0" smtClean="0"/>
          </a:p>
          <a:p>
            <a:r>
              <a:rPr lang="en-US" sz="2400" dirty="0" smtClean="0"/>
              <a:t>1 Timothy 1:15</a:t>
            </a:r>
          </a:p>
        </p:txBody>
      </p:sp>
      <p:pic>
        <p:nvPicPr>
          <p:cNvPr id="1026" name="Picture 2"/>
          <p:cNvPicPr>
            <a:picLocks noGrp="1" noChangeAspect="1" noChangeArrowheads="1"/>
          </p:cNvPicPr>
          <p:nvPr>
            <p:ph sz="half" idx="2"/>
          </p:nvPr>
        </p:nvPicPr>
        <p:blipFill>
          <a:blip r:embed="rId2"/>
          <a:srcRect/>
          <a:stretch>
            <a:fillRect/>
          </a:stretch>
        </p:blipFill>
        <p:spPr bwMode="auto">
          <a:xfrm>
            <a:off x="5715000" y="1524000"/>
            <a:ext cx="3179779" cy="452596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Praying For The Lost</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304800" y="1295400"/>
            <a:ext cx="5867400" cy="5334000"/>
          </a:xfrm>
        </p:spPr>
        <p:txBody>
          <a:bodyPr>
            <a:normAutofit fontScale="85000" lnSpcReduction="20000"/>
          </a:bodyPr>
          <a:lstStyle/>
          <a:p>
            <a:r>
              <a:rPr lang="en-US" dirty="0"/>
              <a:t>Acts 26:18  in order to open their eyes so that they may turn from darkness to light, and from the authority of Satan to God, so that they may receive remission of sins and an inheritance among those who are sanctified by faith in Me.</a:t>
            </a:r>
          </a:p>
          <a:p>
            <a:endParaRPr lang="en-US" dirty="0"/>
          </a:p>
          <a:p>
            <a:r>
              <a:rPr lang="en-US" dirty="0" smtClean="0"/>
              <a:t>That they may have the ‘eyes of their understanding’ opened to see Christ (Ephesians 1:18)</a:t>
            </a:r>
            <a:br>
              <a:rPr lang="en-US" dirty="0" smtClean="0"/>
            </a:br>
            <a:endParaRPr lang="en-US" dirty="0" smtClean="0"/>
          </a:p>
          <a:p>
            <a:r>
              <a:rPr lang="en-US" dirty="0" smtClean="0"/>
              <a:t>That demonic bondages may be broken (Galatians 4:8)</a:t>
            </a:r>
            <a:br>
              <a:rPr lang="en-US" dirty="0" smtClean="0"/>
            </a:br>
            <a:endParaRPr lang="en-US" dirty="0" smtClean="0"/>
          </a:p>
          <a:p>
            <a:r>
              <a:rPr lang="en-US" dirty="0" smtClean="0"/>
              <a:t>That they may hear of Christ (Romans 10:17)</a:t>
            </a:r>
            <a:endParaRPr lang="en-US" dirty="0"/>
          </a:p>
        </p:txBody>
      </p:sp>
      <p:pic>
        <p:nvPicPr>
          <p:cNvPr id="5" name="Content Placeholder 4" descr="20_hetland_the_light_of_the_world.jpg"/>
          <p:cNvPicPr>
            <a:picLocks noGrp="1" noChangeAspect="1"/>
          </p:cNvPicPr>
          <p:nvPr>
            <p:ph sz="half" idx="2"/>
          </p:nvPr>
        </p:nvPicPr>
        <p:blipFill>
          <a:blip r:embed="rId2"/>
          <a:stretch>
            <a:fillRect/>
          </a:stretch>
        </p:blipFill>
        <p:spPr>
          <a:xfrm>
            <a:off x="6324600" y="1371600"/>
            <a:ext cx="2590483" cy="31242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50000"/>
                  </a:schemeClr>
                </a:solidFill>
                <a:effectLst>
                  <a:outerShdw blurRad="38100" dist="38100" dir="2700000" algn="tl">
                    <a:srgbClr val="000000">
                      <a:alpha val="43137"/>
                    </a:srgbClr>
                  </a:outerShdw>
                </a:effectLst>
              </a:rPr>
              <a:t>Praying On The Basis Of Redemption</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5791200" cy="4525963"/>
          </a:xfrm>
        </p:spPr>
        <p:txBody>
          <a:bodyPr/>
          <a:lstStyle/>
          <a:p>
            <a:r>
              <a:rPr lang="en-US" dirty="0" smtClean="0"/>
              <a:t>You claim people ‘because Christ has died for them on the cross’</a:t>
            </a:r>
          </a:p>
          <a:p>
            <a:r>
              <a:rPr lang="en-US" dirty="0" smtClean="0"/>
              <a:t>Colossians 1:13-15</a:t>
            </a:r>
          </a:p>
          <a:p>
            <a:r>
              <a:rPr lang="en-US" dirty="0" smtClean="0"/>
              <a:t>2 Corinthians 5:14,15</a:t>
            </a:r>
          </a:p>
          <a:p>
            <a:r>
              <a:rPr lang="en-US" dirty="0" smtClean="0"/>
              <a:t>1 Timothy 2:5,6</a:t>
            </a:r>
          </a:p>
          <a:p>
            <a:r>
              <a:rPr lang="en-US" dirty="0" smtClean="0"/>
              <a:t>Hebrews 2:9</a:t>
            </a:r>
          </a:p>
          <a:p>
            <a:r>
              <a:rPr lang="en-US" dirty="0" smtClean="0"/>
              <a:t>Hebrews 10:10</a:t>
            </a:r>
            <a:endParaRPr lang="en-US" dirty="0"/>
          </a:p>
        </p:txBody>
      </p:sp>
      <p:pic>
        <p:nvPicPr>
          <p:cNvPr id="5" name="Content Placeholder 4" descr="cross_72.jpg"/>
          <p:cNvPicPr>
            <a:picLocks noGrp="1" noChangeAspect="1"/>
          </p:cNvPicPr>
          <p:nvPr>
            <p:ph sz="half" idx="2"/>
          </p:nvPr>
        </p:nvPicPr>
        <p:blipFill>
          <a:blip r:embed="rId2"/>
          <a:stretch>
            <a:fillRect/>
          </a:stretch>
        </p:blipFill>
        <p:spPr>
          <a:xfrm>
            <a:off x="6329466" y="1752600"/>
            <a:ext cx="2424830" cy="35052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50000"/>
                  </a:schemeClr>
                </a:solidFill>
                <a:effectLst>
                  <a:outerShdw blurRad="38100" dist="38100" dir="2700000" algn="tl">
                    <a:srgbClr val="000000">
                      <a:alpha val="43137"/>
                    </a:srgbClr>
                  </a:outerShdw>
                </a:effectLst>
              </a:rPr>
              <a:t>Pray For Interest In Spiritual Things</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28600" y="1600200"/>
            <a:ext cx="5791200" cy="4953000"/>
          </a:xfrm>
        </p:spPr>
        <p:txBody>
          <a:bodyPr>
            <a:normAutofit fontScale="92500" lnSpcReduction="20000"/>
          </a:bodyPr>
          <a:lstStyle/>
          <a:p>
            <a:r>
              <a:rPr lang="en-US" dirty="0" smtClean="0"/>
              <a:t>For a curiosity about the Bible</a:t>
            </a:r>
            <a:br>
              <a:rPr lang="en-US" dirty="0" smtClean="0"/>
            </a:br>
            <a:endParaRPr lang="en-US" dirty="0" smtClean="0"/>
          </a:p>
          <a:p>
            <a:r>
              <a:rPr lang="en-US" dirty="0" smtClean="0"/>
              <a:t>For a curiosity about some uniquely Christian doctrines</a:t>
            </a:r>
            <a:br>
              <a:rPr lang="en-US" dirty="0" smtClean="0"/>
            </a:br>
            <a:endParaRPr lang="en-US" dirty="0" smtClean="0"/>
          </a:p>
          <a:p>
            <a:r>
              <a:rPr lang="en-US" dirty="0" smtClean="0"/>
              <a:t>For a curiosity about God’s delivering and healing miracles</a:t>
            </a:r>
            <a:br>
              <a:rPr lang="en-US" dirty="0" smtClean="0"/>
            </a:br>
            <a:endParaRPr lang="en-US" dirty="0" smtClean="0"/>
          </a:p>
          <a:p>
            <a:r>
              <a:rPr lang="en-US" dirty="0" smtClean="0"/>
              <a:t>For a curiosity about  the person of Jesus</a:t>
            </a:r>
            <a:br>
              <a:rPr lang="en-US" dirty="0" smtClean="0"/>
            </a:br>
            <a:endParaRPr lang="en-US" dirty="0" smtClean="0"/>
          </a:p>
          <a:p>
            <a:r>
              <a:rPr lang="en-US" dirty="0" smtClean="0"/>
              <a:t>They will soon be: ‘not far from the Kingdom of God’ Mark 12:34</a:t>
            </a:r>
            <a:endParaRPr lang="en-US" dirty="0" smtClean="0"/>
          </a:p>
          <a:p>
            <a:endParaRPr lang="en-US" dirty="0"/>
          </a:p>
        </p:txBody>
      </p:sp>
      <p:pic>
        <p:nvPicPr>
          <p:cNvPr id="5" name="Content Placeholder 4" descr="341433361.jpg"/>
          <p:cNvPicPr>
            <a:picLocks noGrp="1" noChangeAspect="1"/>
          </p:cNvPicPr>
          <p:nvPr>
            <p:ph sz="half" idx="2"/>
          </p:nvPr>
        </p:nvPicPr>
        <p:blipFill>
          <a:blip r:embed="rId2"/>
          <a:stretch>
            <a:fillRect/>
          </a:stretch>
        </p:blipFill>
        <p:spPr>
          <a:xfrm>
            <a:off x="6629400" y="1752600"/>
            <a:ext cx="2209800" cy="295275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50000"/>
                  </a:schemeClr>
                </a:solidFill>
                <a:effectLst>
                  <a:outerShdw blurRad="38100" dist="38100" dir="2700000" algn="tl">
                    <a:srgbClr val="000000">
                      <a:alpha val="43137"/>
                    </a:srgbClr>
                  </a:outerShdw>
                </a:effectLst>
              </a:rPr>
              <a:t>Pray That They Might Have </a:t>
            </a:r>
            <a:br>
              <a:rPr lang="en-US" b="1" dirty="0" smtClean="0">
                <a:solidFill>
                  <a:schemeClr val="accent2">
                    <a:lumMod val="50000"/>
                  </a:schemeClr>
                </a:solidFill>
                <a:effectLst>
                  <a:outerShdw blurRad="38100" dist="38100" dir="2700000" algn="tl">
                    <a:srgbClr val="000000">
                      <a:alpha val="43137"/>
                    </a:srgbClr>
                  </a:outerShdw>
                </a:effectLst>
              </a:rPr>
            </a:br>
            <a:r>
              <a:rPr lang="en-US" b="1" dirty="0" smtClean="0">
                <a:solidFill>
                  <a:schemeClr val="accent2">
                    <a:lumMod val="50000"/>
                  </a:schemeClr>
                </a:solidFill>
                <a:effectLst>
                  <a:outerShdw blurRad="38100" dist="38100" dir="2700000" algn="tl">
                    <a:srgbClr val="000000">
                      <a:alpha val="43137"/>
                    </a:srgbClr>
                  </a:outerShdw>
                </a:effectLst>
              </a:rPr>
              <a:t>Good Christian Friends</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5715000" cy="4525963"/>
          </a:xfrm>
        </p:spPr>
        <p:txBody>
          <a:bodyPr>
            <a:normAutofit fontScale="92500" lnSpcReduction="20000"/>
          </a:bodyPr>
          <a:lstStyle/>
          <a:p>
            <a:r>
              <a:rPr lang="en-US" dirty="0" smtClean="0"/>
              <a:t>The gospel travels most often via relationships</a:t>
            </a:r>
            <a:br>
              <a:rPr lang="en-US" dirty="0" smtClean="0"/>
            </a:br>
            <a:endParaRPr lang="en-US" dirty="0" smtClean="0"/>
          </a:p>
          <a:p>
            <a:r>
              <a:rPr lang="en-US" dirty="0" smtClean="0"/>
              <a:t>Pray that the person may suddenly acquire a bunch of Christian friends</a:t>
            </a:r>
            <a:br>
              <a:rPr lang="en-US" dirty="0" smtClean="0"/>
            </a:br>
            <a:endParaRPr lang="en-US" dirty="0" smtClean="0"/>
          </a:p>
          <a:p>
            <a:r>
              <a:rPr lang="en-US" dirty="0" smtClean="0"/>
              <a:t>Pray that there may be at least one clear good witness to Christ among them</a:t>
            </a:r>
            <a:br>
              <a:rPr lang="en-US" dirty="0" smtClean="0"/>
            </a:br>
            <a:endParaRPr lang="en-US" dirty="0" smtClean="0"/>
          </a:p>
          <a:p>
            <a:r>
              <a:rPr lang="en-US" dirty="0" smtClean="0"/>
              <a:t>Also pray that ‘bad company’ may depart</a:t>
            </a:r>
          </a:p>
          <a:p>
            <a:endParaRPr lang="en-US" dirty="0"/>
          </a:p>
        </p:txBody>
      </p:sp>
      <p:pic>
        <p:nvPicPr>
          <p:cNvPr id="5" name="Content Placeholder 4" descr="524162162.jpg"/>
          <p:cNvPicPr>
            <a:picLocks noGrp="1" noChangeAspect="1"/>
          </p:cNvPicPr>
          <p:nvPr>
            <p:ph sz="half" idx="2"/>
          </p:nvPr>
        </p:nvPicPr>
        <p:blipFill>
          <a:blip r:embed="rId2"/>
          <a:stretch>
            <a:fillRect/>
          </a:stretch>
        </p:blipFill>
        <p:spPr>
          <a:xfrm>
            <a:off x="6553200" y="1752600"/>
            <a:ext cx="2209800" cy="3323008"/>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455</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Praying  For The  Lost</vt:lpstr>
      <vt:lpstr>My Heart’s Desire…</vt:lpstr>
      <vt:lpstr>How Lost Are The Lost?</vt:lpstr>
      <vt:lpstr>What Is The Fate Of The Lost?</vt:lpstr>
      <vt:lpstr>Jesus And The Lost…</vt:lpstr>
      <vt:lpstr>Praying For The Lost</vt:lpstr>
      <vt:lpstr>Praying On The Basis Of Redemption</vt:lpstr>
      <vt:lpstr>Pray For Interest In Spiritual Things</vt:lpstr>
      <vt:lpstr>Pray That They Might Have  Good Christian Friends</vt:lpstr>
      <vt:lpstr>Believe That They Will Be Saved</vt:lpstr>
      <vt:lpstr>Praying For Their Governments</vt:lpstr>
      <vt:lpstr>Prevail and Persist In Prayer For Souls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For The Lost</dc:title>
  <dc:creator>John Edmiston</dc:creator>
  <cp:lastModifiedBy>John Edmiston</cp:lastModifiedBy>
  <cp:revision>27</cp:revision>
  <dcterms:created xsi:type="dcterms:W3CDTF">2008-07-02T17:14:47Z</dcterms:created>
  <dcterms:modified xsi:type="dcterms:W3CDTF">2008-07-02T23:14:54Z</dcterms:modified>
</cp:coreProperties>
</file>